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311" r:id="rId7"/>
    <p:sldId id="315" r:id="rId8"/>
    <p:sldId id="314" r:id="rId9"/>
    <p:sldId id="313" r:id="rId10"/>
    <p:sldId id="312" r:id="rId11"/>
    <p:sldId id="316" r:id="rId12"/>
    <p:sldId id="318" r:id="rId13"/>
    <p:sldId id="317" r:id="rId14"/>
    <p:sldId id="322" r:id="rId15"/>
    <p:sldId id="321" r:id="rId16"/>
    <p:sldId id="320" r:id="rId17"/>
    <p:sldId id="319" r:id="rId18"/>
    <p:sldId id="261" r:id="rId19"/>
    <p:sldId id="262" r:id="rId20"/>
    <p:sldId id="263" r:id="rId21"/>
    <p:sldId id="264" r:id="rId22"/>
    <p:sldId id="265" r:id="rId23"/>
    <p:sldId id="26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A3DC-295B-465A-B1F2-96F3DF11C0AD}" type="datetimeFigureOut">
              <a:rPr lang="pt-BR" smtClean="0"/>
              <a:pPr/>
              <a:t>23/04/2010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ae@seduc.go.gov.br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acao.go.gov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4752" y="2500306"/>
            <a:ext cx="6379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6000" b="1" spc="-150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SIIGNET</a:t>
            </a:r>
          </a:p>
          <a:p>
            <a:pPr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6000" b="1" spc="-150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Sistemas de Repasse</a:t>
            </a:r>
            <a:endParaRPr lang="pt-BR" sz="6000" b="1" spc="-150" dirty="0">
              <a:ln w="3175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821369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Legislação: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Lei nº 13.666, de 27 de julho de 2000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Normatização: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O Art. 3° , cabe a Secretaria de Estado da Educação expedir as normas relativas aos critérios operacionais de repasse dos recursos às unidades beneficiadas, bem como as orientações e instruções necessárias ao recebimento, execução e prestação de contas dos recursos recebidos do PROESCOLA.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Regulamentação: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Resolução nº 001, de 28 de agosto de 2000, mencionados nos seguintes artigos e parágrafos: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777320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Resolução nº 001, de 20 de maio de 2003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 Reeditada com as alterações introduzidas pela Resolução nº 002/2007, de 1º de agosto de 2007: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* Normatiza o repasse da Escola de Tempo Integral e cria o fator de correção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Ensino Básico - R$ 4,20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Escola de Tempo Integral - R$ 9,00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Resolução nº 001, de 1º de junho de 2009: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Adequa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valores da Tabela: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Ensino Básico – R$ 5,25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Escola de Tempo Integral – 11,25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 Altera prazo de aplicação para 180 dias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Resolução nº 001, de 28 de janeiro de 2010: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Adequa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valores conforme Tabelas I, II e III (Art. 3° e 4°)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Ensino Básico – R$ 6,90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Escola de Tempo Integral – R$ 14,70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É um marco na descentralização financeira, pois antes do ano de 2000 a base de cálculo era um salário mínimo por sala de aula. Nos anos de 2000 a 2006 a base era no número de alunos matriculados no Censo Escolar referente ao exercício anterior. A partir de 2007 tomando como base o número de estudantes matriculados, registrado no banco de dados desta Secretaria, através do SIGE.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844" y="714356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 smtClean="0"/>
              <a:t>Formulário</a:t>
            </a:r>
            <a:endParaRPr lang="pt-BR" sz="2800" dirty="0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215106" cy="544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844" y="714356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 smtClean="0"/>
              <a:t>Formulário </a:t>
            </a:r>
            <a:r>
              <a:rPr lang="pt-BR" sz="2000" dirty="0" smtClean="0"/>
              <a:t>(continuação)</a:t>
            </a:r>
            <a:endParaRPr lang="pt-BR" sz="20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5139175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8861971" cy="319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8890043" cy="32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7422" y="250030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>
                    <a:lumMod val="50000"/>
                  </a:schemeClr>
                </a:solidFill>
              </a:rPr>
              <a:t>OBRIGADA</a:t>
            </a:r>
            <a:r>
              <a:rPr lang="pt-BR" sz="48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pt-BR" sz="4800" dirty="0" smtClean="0">
                <a:solidFill>
                  <a:schemeClr val="bg1">
                    <a:lumMod val="50000"/>
                  </a:schemeClr>
                </a:solidFill>
              </a:rPr>
              <a:t>PROESCOLA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14414" y="2638444"/>
            <a:ext cx="6172200" cy="18938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O PROGRAMA NACIONAL DE ALIMENTAÇÃO ESCOLAR EM GOIÁS</a:t>
            </a:r>
            <a:endParaRPr lang="pt-BR" dirty="0"/>
          </a:p>
        </p:txBody>
      </p:sp>
      <p:sp>
        <p:nvSpPr>
          <p:cNvPr id="8" name="Subtítulo 3"/>
          <p:cNvSpPr>
            <a:spLocks noGrp="1"/>
          </p:cNvSpPr>
          <p:nvPr>
            <p:ph type="subTitle" idx="1"/>
          </p:nvPr>
        </p:nvSpPr>
        <p:spPr>
          <a:xfrm>
            <a:off x="2143108" y="5148281"/>
            <a:ext cx="4057650" cy="923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2000" dirty="0" smtClean="0"/>
              <a:t>Neusa Maria Silveira de Almeida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2000" dirty="0" smtClean="0"/>
              <a:t>Gerência da Merenda Escolar</a:t>
            </a:r>
            <a:endParaRPr lang="pt-BR" sz="2000" dirty="0"/>
          </a:p>
        </p:txBody>
      </p:sp>
      <p:pic>
        <p:nvPicPr>
          <p:cNvPr id="9" name="Picture 3076" descr="criancas_redo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14" y="909656"/>
            <a:ext cx="45339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1716087"/>
            <a:ext cx="7500990" cy="1712913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pt-BR" sz="2400" dirty="0" smtClean="0">
                <a:latin typeface="+mj-lt"/>
              </a:rPr>
              <a:t>Gerenciado pelo Fundo Nacional de Desenvolvimento da Educação (FNDE) é um dos maiores programas do mundo na área de alimentação escolar e atende todos os estudantes dos programas: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-265154" y="642918"/>
            <a:ext cx="8480492" cy="128428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NACIONAL DE ALIMENTAÇÃO ESCOLAR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(PNAE)</a:t>
            </a:r>
          </a:p>
        </p:txBody>
      </p:sp>
      <p:pic>
        <p:nvPicPr>
          <p:cNvPr id="7" name="Picture 4" descr="orga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6" y="800092"/>
            <a:ext cx="122557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5076825" y="3429000"/>
            <a:ext cx="3657600" cy="2286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pt-BR" sz="2200" dirty="0" smtClean="0"/>
              <a:t>Educação infantil;</a:t>
            </a:r>
          </a:p>
          <a:p>
            <a:pPr marL="274320" marR="0" lvl="0" indent="-274320" algn="just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pt-BR" sz="2200" dirty="0" smtClean="0"/>
              <a:t>Ensino fundamental;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 smtClean="0"/>
              <a:t>Ensino médio;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 smtClean="0"/>
              <a:t>Contra-Turno;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 smtClean="0"/>
              <a:t>Quilombolas.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55650" y="3357563"/>
            <a:ext cx="4143375" cy="2357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Mais Educação;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PNAC;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EJA fundamental;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EJA médio;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Indígenas;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200" dirty="0">
                <a:latin typeface="+mn-lt"/>
                <a:cs typeface="+mn-cs"/>
              </a:rPr>
              <a:t>Escola de Tempo Integral;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71500" y="5715016"/>
            <a:ext cx="7500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pt-BR" sz="2000" dirty="0">
                <a:latin typeface="+mj-lt"/>
              </a:rPr>
              <a:t>Em 2009, o FNDE universalizou o Projeto, dando atendimento a </a:t>
            </a:r>
            <a:r>
              <a:rPr lang="pt-BR" sz="2000" dirty="0" smtClean="0">
                <a:latin typeface="+mj-lt"/>
              </a:rPr>
              <a:t>             todos </a:t>
            </a:r>
            <a:r>
              <a:rPr lang="pt-BR" sz="2000" dirty="0">
                <a:latin typeface="+mj-lt"/>
              </a:rPr>
              <a:t>os  alunos da rede estadual e municipal de ensino.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357290" y="1000108"/>
            <a:ext cx="214314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SIGE  LOCAL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14348" y="2143116"/>
            <a:ext cx="407196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PROCESSAMENTO DOS BANCOS – SEDUC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428728" y="5429264"/>
            <a:ext cx="214314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MERENDA ESCOLAR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57818" y="5429264"/>
            <a:ext cx="214314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PROESCOLA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2214546" y="4714884"/>
            <a:ext cx="500066" cy="64294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 para baixo 15"/>
          <p:cNvSpPr/>
          <p:nvPr/>
        </p:nvSpPr>
        <p:spPr>
          <a:xfrm>
            <a:off x="2285984" y="1643050"/>
            <a:ext cx="142876" cy="4286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500694" y="1000108"/>
            <a:ext cx="214314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SIGE  ONLINE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6429388" y="1643050"/>
            <a:ext cx="142876" cy="13573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Processo alternativo 21"/>
          <p:cNvSpPr/>
          <p:nvPr/>
        </p:nvSpPr>
        <p:spPr>
          <a:xfrm>
            <a:off x="2000232" y="3039152"/>
            <a:ext cx="5000660" cy="57150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DE DADOS - SEDUC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eta para baixo 23"/>
          <p:cNvSpPr/>
          <p:nvPr/>
        </p:nvSpPr>
        <p:spPr>
          <a:xfrm>
            <a:off x="2285984" y="2786058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6215074" y="4714884"/>
            <a:ext cx="500066" cy="64294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Fluxograma: Processo alternativo 27"/>
          <p:cNvSpPr/>
          <p:nvPr/>
        </p:nvSpPr>
        <p:spPr>
          <a:xfrm>
            <a:off x="2000232" y="4071942"/>
            <a:ext cx="5000660" cy="57150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LIBERAÇÃO DOS QUANTITATIVOS</a:t>
            </a:r>
            <a:endParaRPr lang="pt-BR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eta para baixo 28"/>
          <p:cNvSpPr/>
          <p:nvPr/>
        </p:nvSpPr>
        <p:spPr>
          <a:xfrm>
            <a:off x="4286248" y="3665086"/>
            <a:ext cx="357190" cy="3929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>
            <a:spLocks/>
          </p:cNvSpPr>
          <p:nvPr/>
        </p:nvSpPr>
        <p:spPr bwMode="auto">
          <a:xfrm>
            <a:off x="642909" y="812800"/>
            <a:ext cx="7858181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800" dirty="0" smtClean="0">
                <a:latin typeface="+mj-lt"/>
              </a:rPr>
              <a:t>O PNAE tem caráter universal e atende aproximadamente </a:t>
            </a:r>
            <a:r>
              <a:rPr lang="pt-BR" sz="2800" b="1" dirty="0" smtClean="0">
                <a:latin typeface="+mj-lt"/>
              </a:rPr>
              <a:t>34,6 milhões de alunos, </a:t>
            </a:r>
            <a:r>
              <a:rPr lang="pt-BR" sz="2800" dirty="0" smtClean="0">
                <a:latin typeface="+mj-lt"/>
              </a:rPr>
              <a:t>que precisam constar do censo escolar anual elaborado pelo Ministério da Educação.</a:t>
            </a:r>
            <a:endParaRPr lang="pt-BR" sz="2800" dirty="0">
              <a:latin typeface="+mj-lt"/>
            </a:endParaRPr>
          </a:p>
        </p:txBody>
      </p:sp>
      <p:pic>
        <p:nvPicPr>
          <p:cNvPr id="7" name="Picture 6" descr="arroz-feijao-dieta-brasileira-07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54" y="2571744"/>
            <a:ext cx="533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42861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 do PNAE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47" y="4929198"/>
            <a:ext cx="30718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39750" y="1428736"/>
            <a:ext cx="8135938" cy="3384550"/>
          </a:xfrm>
          <a:prstGeom prst="wedgeRoundRectCallout">
            <a:avLst>
              <a:gd name="adj1" fmla="val -49532"/>
              <a:gd name="adj2" fmla="val 70921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67038" y="19827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8" name="Espaço Reservado para Conteúdo 2"/>
          <p:cNvSpPr>
            <a:spLocks/>
          </p:cNvSpPr>
          <p:nvPr/>
        </p:nvSpPr>
        <p:spPr bwMode="auto">
          <a:xfrm>
            <a:off x="528666" y="1616086"/>
            <a:ext cx="8043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800" dirty="0">
                <a:latin typeface="+mj-lt"/>
              </a:rPr>
              <a:t>contribuir para a redução dos índices de evasão dos alunos;</a:t>
            </a:r>
          </a:p>
          <a:p>
            <a:pPr marL="639763" lvl="1" indent="-2730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800" dirty="0">
                <a:latin typeface="+mj-lt"/>
              </a:rPr>
              <a:t>aumentar a capacidade de aprendizagem;</a:t>
            </a:r>
          </a:p>
          <a:p>
            <a:pPr marL="639763" lvl="1" indent="-2730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800" dirty="0">
                <a:latin typeface="+mj-lt"/>
              </a:rPr>
              <a:t>formar hábitos alimentares saudáveis;</a:t>
            </a:r>
          </a:p>
          <a:p>
            <a:pPr marL="639763" lvl="1" indent="-2730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800" dirty="0">
                <a:latin typeface="+mj-lt"/>
              </a:rPr>
              <a:t>e atender as necessidades nutricionais dos alunos durante sua permanência em sala de aula.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t-BR" sz="2400" dirty="0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28596" y="1000108"/>
            <a:ext cx="8043863" cy="597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lang="pt-BR" sz="2800" dirty="0" smtClean="0">
                <a:latin typeface="+mj-lt"/>
              </a:rPr>
              <a:t>Para cada porção alimentar o Governo Federal repassa:</a:t>
            </a:r>
          </a:p>
          <a:p>
            <a:pPr lvl="1" indent="-273050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j-lt"/>
              </a:rPr>
              <a:t>R$ 0,22 para os alunos do Ensino Básico  (Creches e Pré- Escola). </a:t>
            </a:r>
          </a:p>
          <a:p>
            <a:pPr lvl="1" indent="-273050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j-lt"/>
              </a:rPr>
              <a:t>R$ 0,44 para os alunos matriculados em escolas indígenas, em áreas remanescente de quilombos e, para os dois lanches (da manhã e da tarde) dos alunos das Escolas de Tempo Integral;</a:t>
            </a:r>
          </a:p>
          <a:p>
            <a:pPr lvl="1" indent="-273050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j-lt"/>
              </a:rPr>
              <a:t>e R$ 0,22 somados a R$ 0,44 para os três lanches do Programa Mais Educação.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85720" y="669949"/>
            <a:ext cx="8572560" cy="611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800" dirty="0" smtClean="0">
                <a:latin typeface="+mj-lt"/>
              </a:rPr>
              <a:t>A partir de 06 de abril de 2009, o Estado de Goiás, acrescentou R$ 0,14 ao valor per capita do FNDE e desta forma, a verba total disponibilizada para cada programa é de: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R$ 0,36 para o Ensino Básico;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R$ 0,36 para o Educação Jovens e Adultos;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R$ 0,36 para o Ensino Fundamental;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R$ 0,94 para o Programa Mais Educação;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R$ 1,72 para a Escola de Tempo Integral;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R$ 0,58 para o Programa Nacional de Alimentação dos Indígenas;</a:t>
            </a:r>
          </a:p>
          <a:p>
            <a:pPr marL="457200" marR="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R$ 0,58 para o Programa Nacional de Alimentação dos Quilombolas.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1000108"/>
            <a:ext cx="8462963" cy="6357982"/>
          </a:xfrm>
        </p:spPr>
        <p:txBody>
          <a:bodyPr>
            <a:normAutofit/>
          </a:bodyPr>
          <a:lstStyle/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600" dirty="0" smtClean="0">
                <a:latin typeface="+mj-lt"/>
              </a:rPr>
              <a:t>A GEMES desenvolve atividades de suporte, contempladas com o planejamento e elaboração de cardápios, instruções sobre aquisição de gêneros alimentícios, capacitação dos servidores que atuam no Programa, além disso, supervisiona a execução da alimentação escolar, incentiva a implantação de hortas nas unidades escolares e dá atendimento em nível estadual para as 38 Subsecretarias Regionais de Educação, no que corresponde à prestação de contas e demais ações.</a:t>
            </a:r>
          </a:p>
        </p:txBody>
      </p:sp>
      <p:pic>
        <p:nvPicPr>
          <p:cNvPr id="4" name="Picture 3" descr="Alimentos funcionais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3786182" y="4601645"/>
            <a:ext cx="1990719" cy="16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903293"/>
            <a:ext cx="8678893" cy="3668715"/>
          </a:xfrm>
          <a:solidFill>
            <a:srgbClr val="FFCC99"/>
          </a:solidFill>
        </p:spPr>
        <p:txBody>
          <a:bodyPr>
            <a:noAutofit/>
          </a:bodyPr>
          <a:lstStyle/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Para dar o suporte necessário às </a:t>
            </a:r>
            <a:r>
              <a:rPr lang="pt-BR" sz="2400" dirty="0" err="1" smtClean="0">
                <a:latin typeface="+mj-lt"/>
              </a:rPr>
              <a:t>SREs</a:t>
            </a:r>
            <a:r>
              <a:rPr lang="pt-BR" sz="2400" dirty="0" smtClean="0">
                <a:latin typeface="+mj-lt"/>
              </a:rPr>
              <a:t> e às Unidades Escolares já foram criados 42 impressos entre eles: livros, cartilhas, folders, filipetas, apostilas, guias, entre outros que abordam temas como prestação de contas, nutrição e saúde, parâmetros higiênicos sanitários para correto preparo da alimentação escolar, elaboração de cardápios, utilização de frutos do cerrado, carne de caça, carne suína, peixe e soja na alimentação escolar, etc. Os materiais criados são solicitados quase que diariamente por Faculdades e outros Estados.</a:t>
            </a:r>
          </a:p>
        </p:txBody>
      </p:sp>
      <p:pic>
        <p:nvPicPr>
          <p:cNvPr id="21506" name="Imagem 3" descr="Digitalizar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57" y="4716471"/>
            <a:ext cx="1000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m 4" descr="Digitalizar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82" y="5227646"/>
            <a:ext cx="10572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m 5" descr="Digitalizar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4944" y="4714884"/>
            <a:ext cx="12985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m 6" descr="folhetos neren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807" y="5221296"/>
            <a:ext cx="10001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m 7" descr="Digitalizar0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5894" y="4643446"/>
            <a:ext cx="9286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m 9" descr="Digitalizar0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3957" y="5180021"/>
            <a:ext cx="12541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agem 10" descr="Digitalizar0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4643446"/>
            <a:ext cx="10795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O TRABALHO DE ACOMPANHAMENTO E MONITORAMENTO DO PROGRAMA</a:t>
            </a:r>
            <a:endParaRPr lang="pt-BR" sz="3600" dirty="0"/>
          </a:p>
        </p:txBody>
      </p:sp>
      <p:sp>
        <p:nvSpPr>
          <p:cNvPr id="409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2071678"/>
            <a:ext cx="8536016" cy="5040313"/>
          </a:xfrm>
        </p:spPr>
        <p:txBody>
          <a:bodyPr/>
          <a:lstStyle/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600" dirty="0" smtClean="0">
                <a:latin typeface="+mj-lt"/>
              </a:rPr>
              <a:t>A supervisão da alimentação escolar é feita pelos supervisores da GEMES com o objetivo de realizar um trabalho integrado de assessoramento a todas as Subsecretarias Regionais de Educação e Unidades Escolares Estaduais, no intuito de: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b="1" u="sng" dirty="0" smtClean="0"/>
              <a:t>conscientizar</a:t>
            </a:r>
            <a:r>
              <a:rPr lang="pt-BR" sz="2800" dirty="0" smtClean="0"/>
              <a:t> a comunidade escolar da importância das visitas de supervisão quanto à orientação e capacitação das pessoas. 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implantar ações que busquem a otimização da execução do PNAE em Goiás;</a:t>
            </a:r>
          </a:p>
          <a:p>
            <a:pPr lvl="1" algn="just" eaLnBrk="1" hangingPunct="1">
              <a:lnSpc>
                <a:spcPct val="90000"/>
              </a:lnSpc>
            </a:pPr>
            <a:endParaRPr lang="pt-BR" sz="2800" dirty="0" smtClean="0"/>
          </a:p>
          <a:p>
            <a:pPr lvl="1" algn="just" eaLnBrk="1" hangingPunct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643967" cy="5143536"/>
          </a:xfrm>
          <a:solidFill>
            <a:srgbClr val="FFCC99"/>
          </a:solidFill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verificar as ações realizadas pelos Supervisores Técnicos das Subsecretarias nas Unidades Escolares Estaduais;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atender denúncias (verificação in loco) e tomar as devidas providências;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planejar, acompanhar e participar de reuniões e Eventos;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atualizar o Banco de Dados do Núcleo de Supervisão Escolar;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dirty="0" smtClean="0"/>
              <a:t>acompanhar os resultados das visitas feitas às Subsecretarias e Unidades Escolares.</a:t>
            </a:r>
            <a:endParaRPr lang="pt-BR" sz="2600" dirty="0" smtClean="0"/>
          </a:p>
        </p:txBody>
      </p:sp>
      <p:sp>
        <p:nvSpPr>
          <p:cNvPr id="3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88" y="673117"/>
            <a:ext cx="8318500" cy="5256213"/>
          </a:xfrm>
        </p:spPr>
        <p:txBody>
          <a:bodyPr>
            <a:normAutofit/>
          </a:bodyPr>
          <a:lstStyle/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promover capacitação de Supervisores Técnicos, Supervisores de Merenda Escolar Especial e Executores da Merenda;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criar Boletim Informativo bimestral para divulgar as atividades desempenhadas por toda equipe ligada à Gerência da Merenda Escolar;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informar sobre as exigências da Vigilância Sanitária nas Unidades Escolares;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enviar relatório dos questionários de merenda escolar, aplicados aos alunos, durante visita de supervisão.</a:t>
            </a:r>
          </a:p>
        </p:txBody>
      </p:sp>
      <p:pic>
        <p:nvPicPr>
          <p:cNvPr id="24578" name="Picture 20" descr="Adote hábitos alimentares mais saudáve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94245"/>
            <a:ext cx="71088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604862" y="650861"/>
            <a:ext cx="7467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cap="none" dirty="0" smtClean="0"/>
              <a:t>PRESTAÇÃO DE CONTAS</a:t>
            </a:r>
          </a:p>
        </p:txBody>
      </p:sp>
      <p:sp>
        <p:nvSpPr>
          <p:cNvPr id="54274" name="Rectangle 5"/>
          <p:cNvSpPr>
            <a:spLocks noGrp="1"/>
          </p:cNvSpPr>
          <p:nvPr>
            <p:ph type="body" idx="4294967295"/>
          </p:nvPr>
        </p:nvSpPr>
        <p:spPr>
          <a:xfrm>
            <a:off x="250825" y="1196975"/>
            <a:ext cx="8569325" cy="5472113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300" dirty="0" smtClean="0">
                <a:latin typeface="+mj-lt"/>
              </a:rPr>
              <a:t>Os recursos financeiros repassadas pela SEDUC destinados ao PNAE devem ser gastos dentro do exercício financeiro e a prestação de contas deverá ser feita por clientela e por fonte e encaminhada à GEMES, acompanhada de toda a documentação necessária, dentro dos prazos estabelecidos pelo órgão citado.</a:t>
            </a:r>
          </a:p>
          <a:p>
            <a:pPr marL="273050" indent="-27305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300" dirty="0" smtClean="0">
                <a:latin typeface="+mj-lt"/>
              </a:rPr>
              <a:t>A Gestão da Unidade Escolar e o Conselho Escolar são responsáveis pela prestação de contas, desde o planejamento, elaboração de cardápios, pesquisa de preços, banco de dados de fornecedores e chamada pública. </a:t>
            </a:r>
          </a:p>
          <a:p>
            <a:pPr marL="273050" indent="-27305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300" dirty="0" smtClean="0">
                <a:latin typeface="+mj-lt"/>
              </a:rPr>
              <a:t>O não encaminhamento dos documentos, que deverão comprovar a correta execução do Programa implica na suspensão do repasse de recursos financeiros futuros.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14282" y="1000108"/>
            <a:ext cx="392909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PROCESSAMENTO DOS DADOS</a:t>
            </a:r>
            <a:endParaRPr lang="pt-BR" sz="20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1714488"/>
            <a:ext cx="92557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 data limite para o envio dos bancos de dados para a SEDUC é até dia 5 de cada mês;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São processados todos os bancos enviados pela subsecretaria e escola;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Inconsistências no processamento: 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alunos com nomes diferentes </a:t>
            </a:r>
          </a:p>
          <a:p>
            <a:pPr lvl="1"/>
            <a:r>
              <a:rPr lang="pt-BR" sz="2000" dirty="0" smtClean="0"/>
              <a:t>  (são alunos que tem a mesma matrícula, mas com nomes diferentes)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alocados em mais de uma escola </a:t>
            </a:r>
          </a:p>
          <a:p>
            <a:pPr lvl="1"/>
            <a:r>
              <a:rPr lang="pt-BR" sz="2000" dirty="0" smtClean="0"/>
              <a:t>  (são alunos que estão com a situação “Cursando” em mais de uma escola)</a:t>
            </a:r>
          </a:p>
          <a:p>
            <a:pPr lvl="1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7" name="Fluxograma: Processo alternativo 6"/>
          <p:cNvSpPr/>
          <p:nvPr/>
        </p:nvSpPr>
        <p:spPr>
          <a:xfrm>
            <a:off x="214282" y="4071942"/>
            <a:ext cx="4000528" cy="57150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LIBERAÇÃO DOS QUANTITATIVOS</a:t>
            </a:r>
            <a:endParaRPr lang="pt-BR" sz="20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06" y="4786322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São liberados os quantitativos dos bancos enviados até a data limite (dia 5);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No dia 19 de cada mês, são disponibilizados os quantitativos no sistema </a:t>
            </a:r>
          </a:p>
          <a:p>
            <a:r>
              <a:rPr lang="pt-BR" sz="2000" dirty="0" smtClean="0"/>
              <a:t>da Merenda e </a:t>
            </a:r>
            <a:r>
              <a:rPr lang="pt-BR" sz="2000" dirty="0" err="1" smtClean="0"/>
              <a:t>Proescola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28666" y="884263"/>
            <a:ext cx="8043862" cy="6116637"/>
          </a:xfrm>
        </p:spPr>
        <p:txBody>
          <a:bodyPr/>
          <a:lstStyle/>
          <a:p>
            <a:pPr marL="273050" indent="-273050"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A Gerência da Merenda Escolar é responsável por acompanhar, orientar e manter a regularidade da aplicação dos recursos financeiros no desenvolvimento dos programas da Merenda Escolar nas Unidades Escolares do Estado de Goiás. 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sz="2600" dirty="0" smtClean="0"/>
          </a:p>
        </p:txBody>
      </p:sp>
      <p:pic>
        <p:nvPicPr>
          <p:cNvPr id="26626" name="Picture 4" descr="porqui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36838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4294967295"/>
          </p:nvPr>
        </p:nvSpPr>
        <p:spPr>
          <a:xfrm>
            <a:off x="142845" y="717574"/>
            <a:ext cx="8858312" cy="6140450"/>
          </a:xfrm>
        </p:spPr>
        <p:txBody>
          <a:bodyPr>
            <a:normAutofit/>
          </a:bodyPr>
          <a:lstStyle/>
          <a:p>
            <a:pPr marL="273050" indent="-273050" algn="just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300" dirty="0" smtClean="0">
                <a:latin typeface="+mj-lt"/>
              </a:rPr>
              <a:t>Os Supervisores Técnicos da Merenda Escolar analisam e revisam as Prestações de Contas dos Programas, executados pelas Subsecretarias Regionais de Educação (PNAE/Ed.Básica/PNAE/TE, PNAI/PNAI/TE, (PNAQ/ PNAQ/TE, ETI), gerenciados e executados pela GEMES, que: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cria projetos;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abre processos relacionados a diversos assuntos (improbidade administrativa, má-fé ou dolo);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elabora cardápios para subsidiar as Unidades Escolares;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acompanha a execução desses cardápios, através das supervisões;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analisa-os após sua utilização pela U.E.;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400" dirty="0" smtClean="0"/>
              <a:t>realiza 02 capacitações/ano para os servidores </a:t>
            </a:r>
          </a:p>
          <a:p>
            <a:pPr lvl="1" algn="just" eaLnBrk="1" hangingPunct="1">
              <a:lnSpc>
                <a:spcPct val="90000"/>
              </a:lnSpc>
              <a:buNone/>
            </a:pPr>
            <a:r>
              <a:rPr lang="pt-BR" sz="2400" dirty="0" smtClean="0"/>
              <a:t>	envolvidos com o PNAE/GO.   </a:t>
            </a:r>
          </a:p>
          <a:p>
            <a:pPr>
              <a:lnSpc>
                <a:spcPct val="90000"/>
              </a:lnSpc>
            </a:pPr>
            <a:endParaRPr lang="pt-BR" sz="2600" dirty="0" smtClean="0"/>
          </a:p>
        </p:txBody>
      </p:sp>
      <p:sp>
        <p:nvSpPr>
          <p:cNvPr id="3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apoiosfinanceiros.com/wp-content/uploads/2009/03/dinheiro.bmp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6572264" y="4800621"/>
            <a:ext cx="1460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671532"/>
            <a:ext cx="8501122" cy="5543550"/>
          </a:xfrm>
        </p:spPr>
        <p:txBody>
          <a:bodyPr/>
          <a:lstStyle/>
          <a:p>
            <a:pPr marL="273050" indent="-273050" algn="just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300" dirty="0" smtClean="0">
                <a:latin typeface="+mj-lt"/>
              </a:rPr>
              <a:t>A prestação de contas do recurso recebido é feita pela Unidade Escolar, à Subsecretaria Regional de Educação, que após avaliação faz a consolidação das mesmas, e as envia à GEMES que faz análises criteriosas corrigindo-as, através de equipe técnica capacitada para verificar os erros de soma, data, preenchimento incorreto dos formulários, gastos indevidos, ausência de documentos (extratos bancários, anexos, </a:t>
            </a:r>
            <a:r>
              <a:rPr lang="pt-BR" sz="2300" dirty="0" err="1" smtClean="0">
                <a:latin typeface="+mj-lt"/>
              </a:rPr>
              <a:t>etc</a:t>
            </a:r>
            <a:r>
              <a:rPr lang="pt-BR" sz="2300" dirty="0" smtClean="0">
                <a:latin typeface="+mj-lt"/>
              </a:rPr>
              <a:t>) e posteriormente as devolve para os ajustes, cumprindo  a legislação em vigor. O controle da movimentação financeira é feito, diariamente, pela Unidade Escolar, de acordo com seu próprio planejamento.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 smtClean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719127"/>
            <a:ext cx="8002587" cy="1138237"/>
          </a:xfrm>
          <a:noFill/>
        </p:spPr>
        <p:txBody>
          <a:bodyPr wrap="non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cap="none" dirty="0" smtClean="0"/>
              <a:t>PROCESSO DE TRANSFERÊNCIA DE RECURSOS</a:t>
            </a:r>
            <a:br>
              <a:rPr lang="pt-BR" sz="2400" b="1" cap="none" dirty="0" smtClean="0"/>
            </a:br>
            <a:r>
              <a:rPr lang="pt-BR" sz="2400" b="1" cap="none" dirty="0" smtClean="0"/>
              <a:t>GERÊNCIA DA MERENDA ESCOLAR</a:t>
            </a:r>
            <a:br>
              <a:rPr lang="pt-BR" sz="2400" b="1" cap="none" dirty="0" smtClean="0"/>
            </a:br>
            <a:r>
              <a:rPr lang="pt-BR" sz="1800" b="1" cap="none" dirty="0" smtClean="0"/>
              <a:t>Fluxo repetido por 10 meses no ano</a:t>
            </a:r>
            <a:r>
              <a:rPr lang="pt-BR" sz="2600" cap="none" dirty="0" smtClean="0"/>
              <a:t> 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71550" y="1828824"/>
            <a:ext cx="6630988" cy="5029200"/>
            <a:chOff x="2279" y="3756"/>
            <a:chExt cx="8353" cy="6336"/>
          </a:xfrm>
        </p:grpSpPr>
        <p:sp>
          <p:nvSpPr>
            <p:cNvPr id="36869" name="AutoShape 5"/>
            <p:cNvSpPr>
              <a:spLocks noChangeAspect="1" noChangeArrowheads="1"/>
            </p:cNvSpPr>
            <p:nvPr/>
          </p:nvSpPr>
          <p:spPr bwMode="auto">
            <a:xfrm>
              <a:off x="2279" y="3756"/>
              <a:ext cx="8353" cy="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855" y="4044"/>
              <a:ext cx="1296" cy="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INÍCIO</a:t>
              </a:r>
              <a:endParaRPr lang="pt-BR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439" y="3900"/>
              <a:ext cx="50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SEE recebe o recurso do FNDE – conta específica</a:t>
              </a:r>
              <a:endParaRPr lang="pt-BR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2279" y="4620"/>
              <a:ext cx="345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GEMES elabora os borderôs e assina</a:t>
              </a:r>
              <a:endParaRPr lang="pt-BR"/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6887" y="4620"/>
              <a:ext cx="100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Borderô</a:t>
              </a:r>
              <a:endParaRPr lang="pt-BR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279" y="5340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Envia a SUAFP para assinatura</a:t>
              </a:r>
              <a:endParaRPr lang="pt-BR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5303" y="5340"/>
              <a:ext cx="53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 dirty="0">
                  <a:latin typeface="Times New Roman" pitchFamily="18" charset="0"/>
                </a:rPr>
                <a:t>Devolve para GEMES – faz 04 cópias de cada processo que são enviados ao Protocolo, CAE, Subsecretarias e Arquivo</a:t>
              </a:r>
              <a:endParaRPr lang="pt-BR" dirty="0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4727" y="562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5015" y="4332"/>
              <a:ext cx="1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4007" y="5052"/>
              <a:ext cx="1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AutoShape 15"/>
            <p:cNvSpPr>
              <a:spLocks noChangeArrowheads="1"/>
            </p:cNvSpPr>
            <p:nvPr/>
          </p:nvSpPr>
          <p:spPr bwMode="auto">
            <a:xfrm>
              <a:off x="5735" y="4908"/>
              <a:ext cx="1152" cy="144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4151" y="4188"/>
              <a:ext cx="2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4727" y="6492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>
              <a:off x="6167" y="5916"/>
              <a:ext cx="1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2279" y="6204"/>
              <a:ext cx="24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COAD para pagamento</a:t>
              </a:r>
              <a:endParaRPr lang="pt-BR"/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9191" y="6204"/>
              <a:ext cx="129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Tramitação</a:t>
              </a:r>
              <a:endParaRPr lang="pt-BR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9767" y="6636"/>
              <a:ext cx="2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7751" y="6924"/>
              <a:ext cx="2881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1º - Confecção da Nota de Empenho</a:t>
              </a:r>
              <a:r>
                <a:rPr lang="pt-BR" sz="1200">
                  <a:latin typeface="Times New Roman" pitchFamily="18" charset="0"/>
                </a:rPr>
                <a:t> (GEEO/COAD / Solicita PDF e PPT / Assinatura do ordenador / Gabinete)</a:t>
              </a:r>
              <a:endParaRPr lang="pt-BR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7463" y="735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5159" y="6924"/>
              <a:ext cx="216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2º - Validação Nota de Empenho</a:t>
              </a:r>
            </a:p>
            <a:p>
              <a:pPr algn="ctr"/>
              <a:r>
                <a:rPr lang="pt-BR" sz="1200">
                  <a:latin typeface="Times New Roman" pitchFamily="18" charset="0"/>
                </a:rPr>
                <a:t>(ICONE)</a:t>
              </a:r>
              <a:endParaRPr lang="pt-BR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 flipH="1">
              <a:off x="4871" y="735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2279" y="6924"/>
              <a:ext cx="2304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3º - Emitir a Nota de emprenho</a:t>
              </a:r>
            </a:p>
            <a:p>
              <a:pPr algn="ctr"/>
              <a:r>
                <a:rPr lang="pt-BR" sz="1200">
                  <a:latin typeface="Times New Roman" pitchFamily="18" charset="0"/>
                </a:rPr>
                <a:t>(Liquidação do valor a ser transferido / Solicitação de CMDF / Rascunho da O.P.</a:t>
              </a:r>
              <a:endParaRPr lang="pt-BR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5159" y="922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92" name="Text Box 28"/>
            <p:cNvSpPr txBox="1">
              <a:spLocks noChangeArrowheads="1"/>
            </p:cNvSpPr>
            <p:nvPr/>
          </p:nvSpPr>
          <p:spPr bwMode="auto">
            <a:xfrm>
              <a:off x="2279" y="8796"/>
              <a:ext cx="2881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4º - COAD – ICONE</a:t>
              </a:r>
            </a:p>
            <a:p>
              <a:pPr algn="ctr"/>
              <a:r>
                <a:rPr lang="pt-BR" sz="1200">
                  <a:latin typeface="Times New Roman" pitchFamily="18" charset="0"/>
                </a:rPr>
                <a:t>(Validação do rascunho da ordem de pagamento)</a:t>
              </a:r>
              <a:endParaRPr lang="pt-BR"/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5447" y="8364"/>
              <a:ext cx="2016" cy="1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5º - GEEO/COAD</a:t>
              </a:r>
            </a:p>
            <a:p>
              <a:pPr algn="ctr"/>
              <a:r>
                <a:rPr lang="pt-BR" sz="1200">
                  <a:latin typeface="Times New Roman" pitchFamily="18" charset="0"/>
                </a:rPr>
                <a:t>(Aguardar liberação do CMDF / Autorização do rascunho / SUAFP</a:t>
              </a:r>
              <a:endParaRPr lang="pt-BR"/>
            </a:p>
          </p:txBody>
        </p:sp>
        <p:sp>
          <p:nvSpPr>
            <p:cNvPr id="36894" name="Text Box 30"/>
            <p:cNvSpPr txBox="1">
              <a:spLocks noChangeArrowheads="1"/>
            </p:cNvSpPr>
            <p:nvPr/>
          </p:nvSpPr>
          <p:spPr bwMode="auto">
            <a:xfrm>
              <a:off x="7895" y="8364"/>
              <a:ext cx="2592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6º - GEEO</a:t>
              </a:r>
            </a:p>
            <a:p>
              <a:pPr algn="ctr"/>
              <a:r>
                <a:rPr lang="pt-BR" sz="1200">
                  <a:latin typeface="Times New Roman" pitchFamily="18" charset="0"/>
                </a:rPr>
                <a:t>(Emissão da ordem de pagamento / Assinatura da O.P. / COAD/SUAFP / Tesouraria/Banco)</a:t>
              </a:r>
              <a:endParaRPr lang="pt-BR"/>
            </a:p>
          </p:txBody>
        </p:sp>
        <p:sp>
          <p:nvSpPr>
            <p:cNvPr id="36895" name="Text Box 31"/>
            <p:cNvSpPr txBox="1">
              <a:spLocks noChangeArrowheads="1"/>
            </p:cNvSpPr>
            <p:nvPr/>
          </p:nvSpPr>
          <p:spPr bwMode="auto">
            <a:xfrm>
              <a:off x="5015" y="6204"/>
              <a:ext cx="2449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Protocolo autua o processo</a:t>
              </a:r>
              <a:endParaRPr lang="pt-BR"/>
            </a:p>
          </p:txBody>
        </p:sp>
        <p:sp>
          <p:nvSpPr>
            <p:cNvPr id="36896" name="Text Box 32"/>
            <p:cNvSpPr txBox="1">
              <a:spLocks noChangeArrowheads="1"/>
            </p:cNvSpPr>
            <p:nvPr/>
          </p:nvSpPr>
          <p:spPr bwMode="auto">
            <a:xfrm>
              <a:off x="7751" y="6204"/>
              <a:ext cx="1037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Processo</a:t>
              </a:r>
              <a:endParaRPr lang="pt-BR"/>
            </a:p>
          </p:txBody>
        </p:sp>
        <p:sp>
          <p:nvSpPr>
            <p:cNvPr id="36897" name="Line 33"/>
            <p:cNvSpPr>
              <a:spLocks noChangeShapeType="1"/>
            </p:cNvSpPr>
            <p:nvPr/>
          </p:nvSpPr>
          <p:spPr bwMode="auto">
            <a:xfrm>
              <a:off x="3575" y="8364"/>
              <a:ext cx="1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 flipV="1">
              <a:off x="8759" y="6492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 flipV="1">
              <a:off x="7463" y="6492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>
              <a:off x="7463" y="922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78580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cap="none" dirty="0" smtClean="0"/>
              <a:t>PROCESSO DE TRANSFERÊNCIA DE RECURSOS</a:t>
            </a:r>
            <a:br>
              <a:rPr lang="pt-BR" sz="2400" b="1" cap="none" dirty="0" smtClean="0"/>
            </a:br>
            <a:r>
              <a:rPr lang="pt-BR" sz="2400" b="1" cap="none" dirty="0" smtClean="0"/>
              <a:t>GERÊNCIA DA MERENDA ESCOLAR</a:t>
            </a:r>
            <a:br>
              <a:rPr lang="pt-BR" sz="2400" b="1" cap="none" dirty="0" smtClean="0"/>
            </a:br>
            <a:r>
              <a:rPr lang="pt-BR" sz="2400" b="1" cap="none" dirty="0" smtClean="0"/>
              <a:t>Prestação de Contas Mensal da U. E.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28730" y="2285992"/>
            <a:ext cx="5943600" cy="3657600"/>
            <a:chOff x="2279" y="3180"/>
            <a:chExt cx="7488" cy="4608"/>
          </a:xfrm>
        </p:grpSpPr>
        <p:sp>
          <p:nvSpPr>
            <p:cNvPr id="38917" name="AutoShape 5"/>
            <p:cNvSpPr>
              <a:spLocks noChangeAspect="1" noChangeArrowheads="1"/>
            </p:cNvSpPr>
            <p:nvPr/>
          </p:nvSpPr>
          <p:spPr bwMode="auto">
            <a:xfrm>
              <a:off x="2279" y="3180"/>
              <a:ext cx="7488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2423" y="3180"/>
              <a:ext cx="1296" cy="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400" b="1">
                  <a:latin typeface="Times New Roman" pitchFamily="18" charset="0"/>
                </a:rPr>
                <a:t>INÍCIO</a:t>
              </a:r>
              <a:endParaRPr lang="pt-BR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4151" y="3180"/>
              <a:ext cx="230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dirty="0">
                  <a:latin typeface="Times New Roman" pitchFamily="18" charset="0"/>
                </a:rPr>
                <a:t>U. E. encaminha para SRE a prestação de contas</a:t>
              </a:r>
              <a:endParaRPr lang="pt-BR" dirty="0"/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6887" y="3180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dirty="0">
                  <a:latin typeface="Times New Roman" pitchFamily="18" charset="0"/>
                </a:rPr>
                <a:t>SRE analisa prestação de contas</a:t>
              </a:r>
              <a:endParaRPr lang="pt-BR" dirty="0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7319" y="4044"/>
              <a:ext cx="244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Procedimentos corretos?</a:t>
              </a:r>
              <a:endParaRPr lang="pt-BR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871" y="4044"/>
              <a:ext cx="187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Consolida e envia para GEMES</a:t>
              </a:r>
              <a:endParaRPr lang="pt-BR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719" y="3468"/>
              <a:ext cx="2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H="1">
              <a:off x="6887" y="4332"/>
              <a:ext cx="4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4583" y="4332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6455" y="346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8039" y="375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7175" y="5052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Devolve para U. E. refazer</a:t>
              </a:r>
              <a:endParaRPr lang="pt-BR"/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2279" y="4044"/>
              <a:ext cx="2304" cy="5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GEMES analisa todos os procedimentos utilizados</a:t>
              </a:r>
              <a:endParaRPr lang="pt-BR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3143" y="4620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2279" y="4908"/>
              <a:ext cx="187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Procedimentos corretos?</a:t>
              </a:r>
              <a:endParaRPr lang="pt-BR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3143" y="5484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2279" y="5916"/>
              <a:ext cx="244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GEMES / SRE disponibiliza a prestação de contas ao CAE para vistas</a:t>
              </a:r>
              <a:endParaRPr lang="pt-BR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4727" y="634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5015" y="5916"/>
              <a:ext cx="187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SRE devolve para GEMES</a:t>
              </a:r>
              <a:endParaRPr lang="pt-BR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6887" y="6348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7319" y="5916"/>
              <a:ext cx="1728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GEMES encaminha para SRE</a:t>
              </a:r>
              <a:endParaRPr lang="pt-BR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8039" y="6636"/>
              <a:ext cx="2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5591" y="7068"/>
              <a:ext cx="3888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SRE encaminha para U. E.</a:t>
              </a:r>
              <a:endParaRPr lang="pt-BR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5159" y="7212"/>
              <a:ext cx="4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41" name="AutoShape 29"/>
            <p:cNvSpPr>
              <a:spLocks noChangeArrowheads="1"/>
            </p:cNvSpPr>
            <p:nvPr/>
          </p:nvSpPr>
          <p:spPr bwMode="auto">
            <a:xfrm>
              <a:off x="4151" y="5052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42" name="AutoShape 30"/>
            <p:cNvSpPr>
              <a:spLocks noChangeArrowheads="1"/>
            </p:cNvSpPr>
            <p:nvPr/>
          </p:nvSpPr>
          <p:spPr bwMode="auto">
            <a:xfrm rot="5400000" flipV="1">
              <a:off x="8183" y="462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943" name="Text Box 31"/>
            <p:cNvSpPr txBox="1">
              <a:spLocks noChangeArrowheads="1"/>
            </p:cNvSpPr>
            <p:nvPr/>
          </p:nvSpPr>
          <p:spPr bwMode="auto">
            <a:xfrm>
              <a:off x="3143" y="548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SIM</a:t>
              </a:r>
              <a:endParaRPr lang="pt-BR"/>
            </a:p>
          </p:txBody>
        </p:sp>
        <p:sp>
          <p:nvSpPr>
            <p:cNvPr id="38944" name="Text Box 32"/>
            <p:cNvSpPr txBox="1">
              <a:spLocks noChangeArrowheads="1"/>
            </p:cNvSpPr>
            <p:nvPr/>
          </p:nvSpPr>
          <p:spPr bwMode="auto">
            <a:xfrm>
              <a:off x="4007" y="476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4727" y="4908"/>
              <a:ext cx="2141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Devolve para SRE refazer </a:t>
              </a:r>
              <a:endParaRPr lang="pt-BR"/>
            </a:p>
          </p:txBody>
        </p:sp>
        <p:sp>
          <p:nvSpPr>
            <p:cNvPr id="38946" name="Text Box 34"/>
            <p:cNvSpPr txBox="1">
              <a:spLocks noChangeArrowheads="1"/>
            </p:cNvSpPr>
            <p:nvPr/>
          </p:nvSpPr>
          <p:spPr bwMode="auto">
            <a:xfrm>
              <a:off x="6599" y="404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SIM</a:t>
              </a:r>
              <a:endParaRPr lang="pt-BR"/>
            </a:p>
          </p:txBody>
        </p:sp>
        <p:sp>
          <p:nvSpPr>
            <p:cNvPr id="38947" name="Text Box 35"/>
            <p:cNvSpPr txBox="1">
              <a:spLocks noChangeArrowheads="1"/>
            </p:cNvSpPr>
            <p:nvPr/>
          </p:nvSpPr>
          <p:spPr bwMode="auto">
            <a:xfrm>
              <a:off x="8471" y="46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948" name="Text Box 36"/>
            <p:cNvSpPr txBox="1">
              <a:spLocks noChangeArrowheads="1"/>
            </p:cNvSpPr>
            <p:nvPr/>
          </p:nvSpPr>
          <p:spPr bwMode="auto">
            <a:xfrm>
              <a:off x="4295" y="7068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 b="1">
                  <a:latin typeface="Times New Roman" pitchFamily="18" charset="0"/>
                </a:rPr>
                <a:t>Fim</a:t>
              </a:r>
              <a:endParaRPr lang="pt-BR"/>
            </a:p>
          </p:txBody>
        </p:sp>
      </p:grpSp>
      <p:sp>
        <p:nvSpPr>
          <p:cNvPr id="3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8596" y="792151"/>
            <a:ext cx="7467600" cy="993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cap="none" dirty="0" smtClean="0"/>
              <a:t>PROCESSO DE TRANSFERÊNCIA DE RECURSOS</a:t>
            </a:r>
            <a:br>
              <a:rPr lang="pt-BR" sz="2400" b="1" cap="none" dirty="0" smtClean="0"/>
            </a:br>
            <a:r>
              <a:rPr lang="pt-BR" sz="2400" b="1" cap="none" dirty="0" smtClean="0"/>
              <a:t>GERÊNCIA DA MERENDA ESCOLAR</a:t>
            </a:r>
            <a:br>
              <a:rPr lang="pt-BR" sz="2400" b="1" cap="none" dirty="0" smtClean="0"/>
            </a:br>
            <a:r>
              <a:rPr lang="pt-BR" sz="2400" b="1" cap="none" dirty="0" smtClean="0"/>
              <a:t>Prestação de Contas Anual</a:t>
            </a:r>
          </a:p>
        </p:txBody>
      </p:sp>
      <p:grpSp>
        <p:nvGrpSpPr>
          <p:cNvPr id="2" name="Group 93"/>
          <p:cNvGrpSpPr>
            <a:grpSpLocks noChangeAspect="1"/>
          </p:cNvGrpSpPr>
          <p:nvPr/>
        </p:nvGrpSpPr>
        <p:grpSpPr bwMode="auto">
          <a:xfrm>
            <a:off x="812822" y="2014558"/>
            <a:ext cx="6858000" cy="4343400"/>
            <a:chOff x="1415" y="3231"/>
            <a:chExt cx="8640" cy="5472"/>
          </a:xfrm>
        </p:grpSpPr>
        <p:sp>
          <p:nvSpPr>
            <p:cNvPr id="37982" name="AutoShape 94"/>
            <p:cNvSpPr>
              <a:spLocks noChangeAspect="1" noChangeArrowheads="1"/>
            </p:cNvSpPr>
            <p:nvPr/>
          </p:nvSpPr>
          <p:spPr bwMode="auto">
            <a:xfrm>
              <a:off x="1415" y="3231"/>
              <a:ext cx="8640" cy="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83" name="Text Box 95"/>
            <p:cNvSpPr txBox="1">
              <a:spLocks noChangeArrowheads="1"/>
            </p:cNvSpPr>
            <p:nvPr/>
          </p:nvSpPr>
          <p:spPr bwMode="auto">
            <a:xfrm>
              <a:off x="5735" y="3231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SRE analisa prestação de contas</a:t>
              </a:r>
              <a:endParaRPr lang="pt-BR"/>
            </a:p>
          </p:txBody>
        </p:sp>
        <p:sp>
          <p:nvSpPr>
            <p:cNvPr id="37984" name="Text Box 96"/>
            <p:cNvSpPr txBox="1">
              <a:spLocks noChangeArrowheads="1"/>
            </p:cNvSpPr>
            <p:nvPr/>
          </p:nvSpPr>
          <p:spPr bwMode="auto">
            <a:xfrm>
              <a:off x="8327" y="3231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Procedimentos corretos?</a:t>
              </a:r>
              <a:endParaRPr lang="pt-BR"/>
            </a:p>
          </p:txBody>
        </p:sp>
        <p:sp>
          <p:nvSpPr>
            <p:cNvPr id="37985" name="Text Box 97"/>
            <p:cNvSpPr txBox="1">
              <a:spLocks noChangeArrowheads="1"/>
            </p:cNvSpPr>
            <p:nvPr/>
          </p:nvSpPr>
          <p:spPr bwMode="auto">
            <a:xfrm>
              <a:off x="4871" y="4527"/>
              <a:ext cx="273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Consolida e envia para GEMES</a:t>
              </a:r>
              <a:endParaRPr lang="pt-BR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2711" y="3468"/>
              <a:ext cx="2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 flipH="1">
              <a:off x="7319" y="3663"/>
              <a:ext cx="1007" cy="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88" name="Line 100"/>
            <p:cNvSpPr>
              <a:spLocks noChangeShapeType="1"/>
            </p:cNvSpPr>
            <p:nvPr/>
          </p:nvSpPr>
          <p:spPr bwMode="auto">
            <a:xfrm>
              <a:off x="7895" y="3375"/>
              <a:ext cx="288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89" name="Text Box 101"/>
            <p:cNvSpPr txBox="1">
              <a:spLocks noChangeArrowheads="1"/>
            </p:cNvSpPr>
            <p:nvPr/>
          </p:nvSpPr>
          <p:spPr bwMode="auto">
            <a:xfrm>
              <a:off x="7895" y="4239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Devolve para U. E. refazer</a:t>
              </a:r>
              <a:endParaRPr lang="pt-BR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559" y="4383"/>
              <a:ext cx="2736" cy="5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GEMES analisa todos os procedimentos utilizados</a:t>
              </a:r>
              <a:endParaRPr lang="pt-BR"/>
            </a:p>
          </p:txBody>
        </p:sp>
        <p:sp>
          <p:nvSpPr>
            <p:cNvPr id="37991" name="Line 103"/>
            <p:cNvSpPr>
              <a:spLocks noChangeShapeType="1"/>
            </p:cNvSpPr>
            <p:nvPr/>
          </p:nvSpPr>
          <p:spPr bwMode="auto">
            <a:xfrm>
              <a:off x="1847" y="4959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92" name="Text Box 104"/>
            <p:cNvSpPr txBox="1">
              <a:spLocks noChangeArrowheads="1"/>
            </p:cNvSpPr>
            <p:nvPr/>
          </p:nvSpPr>
          <p:spPr bwMode="auto">
            <a:xfrm>
              <a:off x="1415" y="5247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Procedimentos corretos?</a:t>
              </a:r>
              <a:endParaRPr lang="pt-BR"/>
            </a:p>
          </p:txBody>
        </p:sp>
        <p:sp>
          <p:nvSpPr>
            <p:cNvPr id="37993" name="Line 105"/>
            <p:cNvSpPr>
              <a:spLocks noChangeShapeType="1"/>
            </p:cNvSpPr>
            <p:nvPr/>
          </p:nvSpPr>
          <p:spPr bwMode="auto">
            <a:xfrm>
              <a:off x="2855" y="5535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94" name="Text Box 106"/>
            <p:cNvSpPr txBox="1">
              <a:spLocks noChangeArrowheads="1"/>
            </p:cNvSpPr>
            <p:nvPr/>
          </p:nvSpPr>
          <p:spPr bwMode="auto">
            <a:xfrm>
              <a:off x="3143" y="5103"/>
              <a:ext cx="216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Consolida todos os programas e encaminha ao CAE para análise</a:t>
              </a:r>
              <a:endParaRPr lang="pt-BR"/>
            </a:p>
          </p:txBody>
        </p:sp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5303" y="5391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5591" y="5247"/>
              <a:ext cx="864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Atestar </a:t>
              </a:r>
              <a:endParaRPr lang="pt-BR"/>
            </a:p>
          </p:txBody>
        </p:sp>
        <p:sp>
          <p:nvSpPr>
            <p:cNvPr id="37997" name="Text Box 109"/>
            <p:cNvSpPr txBox="1">
              <a:spLocks noChangeArrowheads="1"/>
            </p:cNvSpPr>
            <p:nvPr/>
          </p:nvSpPr>
          <p:spPr bwMode="auto">
            <a:xfrm>
              <a:off x="6743" y="5103"/>
              <a:ext cx="144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Encaminha ao GABS para assinatura</a:t>
              </a:r>
              <a:endParaRPr lang="pt-BR"/>
            </a:p>
          </p:txBody>
        </p:sp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8039" y="5391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99" name="Line 111"/>
            <p:cNvSpPr>
              <a:spLocks noChangeShapeType="1"/>
            </p:cNvSpPr>
            <p:nvPr/>
          </p:nvSpPr>
          <p:spPr bwMode="auto">
            <a:xfrm>
              <a:off x="9047" y="6111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auto">
            <a:xfrm>
              <a:off x="8615" y="639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01" name="Text Box 113"/>
            <p:cNvSpPr txBox="1">
              <a:spLocks noChangeArrowheads="1"/>
            </p:cNvSpPr>
            <p:nvPr/>
          </p:nvSpPr>
          <p:spPr bwMode="auto">
            <a:xfrm>
              <a:off x="8759" y="6543"/>
              <a:ext cx="41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1600">
                  <a:latin typeface="Times New Roman" pitchFamily="18" charset="0"/>
                </a:rPr>
                <a:t>A</a:t>
              </a:r>
              <a:endParaRPr lang="pt-BR"/>
            </a:p>
          </p:txBody>
        </p:sp>
        <p:sp>
          <p:nvSpPr>
            <p:cNvPr id="38002" name="AutoShape 114"/>
            <p:cNvSpPr>
              <a:spLocks noChangeArrowheads="1"/>
            </p:cNvSpPr>
            <p:nvPr/>
          </p:nvSpPr>
          <p:spPr bwMode="auto">
            <a:xfrm rot="5400000" flipV="1">
              <a:off x="1559" y="5967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03" name="AutoShape 115"/>
            <p:cNvSpPr>
              <a:spLocks noChangeArrowheads="1"/>
            </p:cNvSpPr>
            <p:nvPr/>
          </p:nvSpPr>
          <p:spPr bwMode="auto">
            <a:xfrm rot="5400000">
              <a:off x="8831" y="3879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04" name="Text Box 116"/>
            <p:cNvSpPr txBox="1">
              <a:spLocks noChangeArrowheads="1"/>
            </p:cNvSpPr>
            <p:nvPr/>
          </p:nvSpPr>
          <p:spPr bwMode="auto">
            <a:xfrm>
              <a:off x="5015" y="6255"/>
              <a:ext cx="230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Devolve a GEMES para justificativas</a:t>
              </a:r>
              <a:endParaRPr lang="pt-BR"/>
            </a:p>
          </p:txBody>
        </p:sp>
        <p:sp>
          <p:nvSpPr>
            <p:cNvPr id="38005" name="AutoShape 117"/>
            <p:cNvSpPr>
              <a:spLocks noChangeArrowheads="1"/>
            </p:cNvSpPr>
            <p:nvPr/>
          </p:nvSpPr>
          <p:spPr bwMode="auto">
            <a:xfrm rot="5400000">
              <a:off x="6023" y="5823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06" name="Text Box 118"/>
            <p:cNvSpPr txBox="1">
              <a:spLocks noChangeArrowheads="1"/>
            </p:cNvSpPr>
            <p:nvPr/>
          </p:nvSpPr>
          <p:spPr bwMode="auto">
            <a:xfrm>
              <a:off x="7771" y="4833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 dirty="0">
                  <a:latin typeface="Times New Roman" pitchFamily="18" charset="0"/>
                </a:rPr>
                <a:t>SIM</a:t>
              </a:r>
              <a:endParaRPr lang="pt-BR" dirty="0"/>
            </a:p>
          </p:txBody>
        </p:sp>
        <p:sp>
          <p:nvSpPr>
            <p:cNvPr id="38007" name="Text Box 119"/>
            <p:cNvSpPr txBox="1">
              <a:spLocks noChangeArrowheads="1"/>
            </p:cNvSpPr>
            <p:nvPr/>
          </p:nvSpPr>
          <p:spPr bwMode="auto">
            <a:xfrm>
              <a:off x="5447" y="5823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008" name="Text Box 120"/>
            <p:cNvSpPr txBox="1">
              <a:spLocks noChangeArrowheads="1"/>
            </p:cNvSpPr>
            <p:nvPr/>
          </p:nvSpPr>
          <p:spPr bwMode="auto">
            <a:xfrm>
              <a:off x="2641" y="4995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 dirty="0">
                  <a:latin typeface="Times New Roman" pitchFamily="18" charset="0"/>
                </a:rPr>
                <a:t>SIM</a:t>
              </a:r>
              <a:endParaRPr lang="pt-BR" dirty="0"/>
            </a:p>
          </p:txBody>
        </p:sp>
        <p:sp>
          <p:nvSpPr>
            <p:cNvPr id="38009" name="Text Box 121"/>
            <p:cNvSpPr txBox="1">
              <a:spLocks noChangeArrowheads="1"/>
            </p:cNvSpPr>
            <p:nvPr/>
          </p:nvSpPr>
          <p:spPr bwMode="auto">
            <a:xfrm>
              <a:off x="1847" y="5823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010" name="Text Box 122"/>
            <p:cNvSpPr txBox="1">
              <a:spLocks noChangeArrowheads="1"/>
            </p:cNvSpPr>
            <p:nvPr/>
          </p:nvSpPr>
          <p:spPr bwMode="auto">
            <a:xfrm>
              <a:off x="1415" y="6255"/>
              <a:ext cx="1872" cy="4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200">
                  <a:latin typeface="Times New Roman" pitchFamily="18" charset="0"/>
                </a:rPr>
                <a:t>Devolve para SRE refazer </a:t>
              </a:r>
              <a:endParaRPr lang="pt-BR"/>
            </a:p>
          </p:txBody>
        </p:sp>
        <p:sp>
          <p:nvSpPr>
            <p:cNvPr id="38011" name="Text Box 123"/>
            <p:cNvSpPr txBox="1">
              <a:spLocks noChangeArrowheads="1"/>
            </p:cNvSpPr>
            <p:nvPr/>
          </p:nvSpPr>
          <p:spPr bwMode="auto">
            <a:xfrm>
              <a:off x="7031" y="3951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SIM</a:t>
              </a:r>
              <a:endParaRPr lang="pt-BR"/>
            </a:p>
          </p:txBody>
        </p:sp>
        <p:sp>
          <p:nvSpPr>
            <p:cNvPr id="38012" name="Text Box 124"/>
            <p:cNvSpPr txBox="1">
              <a:spLocks noChangeArrowheads="1"/>
            </p:cNvSpPr>
            <p:nvPr/>
          </p:nvSpPr>
          <p:spPr bwMode="auto">
            <a:xfrm>
              <a:off x="9047" y="3807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013" name="Text Box 125"/>
            <p:cNvSpPr txBox="1">
              <a:spLocks noChangeArrowheads="1"/>
            </p:cNvSpPr>
            <p:nvPr/>
          </p:nvSpPr>
          <p:spPr bwMode="auto">
            <a:xfrm>
              <a:off x="8039" y="7263"/>
              <a:ext cx="172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1200">
                  <a:latin typeface="Times New Roman" pitchFamily="18" charset="0"/>
                </a:rPr>
                <a:t>Aprovado FNDE?</a:t>
              </a:r>
              <a:endParaRPr lang="pt-BR"/>
            </a:p>
          </p:txBody>
        </p:sp>
        <p:sp>
          <p:nvSpPr>
            <p:cNvPr id="38014" name="Text Box 126"/>
            <p:cNvSpPr txBox="1">
              <a:spLocks noChangeArrowheads="1"/>
            </p:cNvSpPr>
            <p:nvPr/>
          </p:nvSpPr>
          <p:spPr bwMode="auto">
            <a:xfrm>
              <a:off x="1415" y="7119"/>
              <a:ext cx="57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1200">
                  <a:latin typeface="Times New Roman" pitchFamily="18" charset="0"/>
                </a:rPr>
                <a:t>FNDE repassa a 1ª parcela, mas não repassa a 2ª até que sejam regularizados os procedimentos</a:t>
              </a:r>
              <a:endParaRPr lang="pt-BR"/>
            </a:p>
          </p:txBody>
        </p:sp>
        <p:sp>
          <p:nvSpPr>
            <p:cNvPr id="38015" name="Text Box 127"/>
            <p:cNvSpPr txBox="1">
              <a:spLocks noChangeArrowheads="1"/>
            </p:cNvSpPr>
            <p:nvPr/>
          </p:nvSpPr>
          <p:spPr bwMode="auto">
            <a:xfrm>
              <a:off x="6023" y="8127"/>
              <a:ext cx="374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1200">
                  <a:latin typeface="Times New Roman" pitchFamily="18" charset="0"/>
                </a:rPr>
                <a:t>FNDE inicia o encaminhamento das parcelas</a:t>
              </a:r>
              <a:endParaRPr lang="pt-BR"/>
            </a:p>
          </p:txBody>
        </p:sp>
        <p:sp>
          <p:nvSpPr>
            <p:cNvPr id="38016" name="Line 128"/>
            <p:cNvSpPr>
              <a:spLocks noChangeShapeType="1"/>
            </p:cNvSpPr>
            <p:nvPr/>
          </p:nvSpPr>
          <p:spPr bwMode="auto">
            <a:xfrm>
              <a:off x="8903" y="7551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17" name="Line 129"/>
            <p:cNvSpPr>
              <a:spLocks noChangeShapeType="1"/>
            </p:cNvSpPr>
            <p:nvPr/>
          </p:nvSpPr>
          <p:spPr bwMode="auto">
            <a:xfrm>
              <a:off x="9047" y="6975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18" name="Text Box 130"/>
            <p:cNvSpPr txBox="1">
              <a:spLocks noChangeArrowheads="1"/>
            </p:cNvSpPr>
            <p:nvPr/>
          </p:nvSpPr>
          <p:spPr bwMode="auto">
            <a:xfrm>
              <a:off x="8903" y="7695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SIM</a:t>
              </a:r>
              <a:endParaRPr lang="pt-BR"/>
            </a:p>
          </p:txBody>
        </p:sp>
        <p:sp>
          <p:nvSpPr>
            <p:cNvPr id="38019" name="Text Box 131"/>
            <p:cNvSpPr txBox="1">
              <a:spLocks noChangeArrowheads="1"/>
            </p:cNvSpPr>
            <p:nvPr/>
          </p:nvSpPr>
          <p:spPr bwMode="auto">
            <a:xfrm>
              <a:off x="7175" y="7119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100" b="1">
                  <a:latin typeface="Times New Roman" pitchFamily="18" charset="0"/>
                </a:rPr>
                <a:t>NÃO</a:t>
              </a:r>
              <a:endParaRPr lang="pt-BR"/>
            </a:p>
          </p:txBody>
        </p:sp>
        <p:sp>
          <p:nvSpPr>
            <p:cNvPr id="38020" name="Text Box 132"/>
            <p:cNvSpPr txBox="1">
              <a:spLocks noChangeArrowheads="1"/>
            </p:cNvSpPr>
            <p:nvPr/>
          </p:nvSpPr>
          <p:spPr bwMode="auto">
            <a:xfrm>
              <a:off x="1474" y="3231"/>
              <a:ext cx="1296" cy="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400" b="1">
                  <a:latin typeface="Times New Roman" pitchFamily="18" charset="0"/>
                </a:rPr>
                <a:t>INÍCIO</a:t>
              </a:r>
              <a:endParaRPr lang="pt-BR"/>
            </a:p>
          </p:txBody>
        </p:sp>
        <p:sp>
          <p:nvSpPr>
            <p:cNvPr id="38021" name="Line 133"/>
            <p:cNvSpPr>
              <a:spLocks noChangeShapeType="1"/>
            </p:cNvSpPr>
            <p:nvPr/>
          </p:nvSpPr>
          <p:spPr bwMode="auto">
            <a:xfrm>
              <a:off x="5303" y="3519"/>
              <a:ext cx="2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22" name="Line 134"/>
            <p:cNvSpPr>
              <a:spLocks noChangeShapeType="1"/>
            </p:cNvSpPr>
            <p:nvPr/>
          </p:nvSpPr>
          <p:spPr bwMode="auto">
            <a:xfrm flipH="1">
              <a:off x="4439" y="4671"/>
              <a:ext cx="4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23" name="Line 135"/>
            <p:cNvSpPr>
              <a:spLocks noChangeShapeType="1"/>
            </p:cNvSpPr>
            <p:nvPr/>
          </p:nvSpPr>
          <p:spPr bwMode="auto">
            <a:xfrm>
              <a:off x="6455" y="5391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24" name="Line 136"/>
            <p:cNvSpPr>
              <a:spLocks noChangeShapeType="1"/>
            </p:cNvSpPr>
            <p:nvPr/>
          </p:nvSpPr>
          <p:spPr bwMode="auto">
            <a:xfrm flipH="1">
              <a:off x="7607" y="7407"/>
              <a:ext cx="4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025" name="Text Box 137"/>
          <p:cNvSpPr txBox="1">
            <a:spLocks noChangeArrowheads="1"/>
          </p:cNvSpPr>
          <p:nvPr/>
        </p:nvSpPr>
        <p:spPr bwMode="auto">
          <a:xfrm>
            <a:off x="2114572" y="2005033"/>
            <a:ext cx="1760538" cy="725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200">
                <a:latin typeface="Times New Roman" pitchFamily="18" charset="0"/>
              </a:rPr>
              <a:t>U. E. encaminha para SRE a prestação de contas do ano</a:t>
            </a:r>
            <a:endParaRPr lang="pt-BR"/>
          </a:p>
        </p:txBody>
      </p:sp>
      <p:sp>
        <p:nvSpPr>
          <p:cNvPr id="38026" name="Text Box 138"/>
          <p:cNvSpPr txBox="1">
            <a:spLocks noChangeArrowheads="1"/>
          </p:cNvSpPr>
          <p:nvPr/>
        </p:nvSpPr>
        <p:spPr bwMode="auto">
          <a:xfrm>
            <a:off x="6343672" y="3376633"/>
            <a:ext cx="13716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200">
                <a:latin typeface="Times New Roman" pitchFamily="18" charset="0"/>
              </a:rPr>
              <a:t>Secretária assina e encaminha ao FNDE para aprovação</a:t>
            </a:r>
            <a:endParaRPr lang="pt-BR"/>
          </a:p>
        </p:txBody>
      </p:sp>
      <p:sp>
        <p:nvSpPr>
          <p:cNvPr id="49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2714647"/>
            <a:ext cx="8183563" cy="3857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800" dirty="0">
                <a:latin typeface="+mn-lt"/>
                <a:cs typeface="+mn-cs"/>
              </a:rPr>
              <a:t>Email: </a:t>
            </a:r>
            <a:r>
              <a:rPr lang="pt-BR" sz="2800" dirty="0">
                <a:latin typeface="+mn-lt"/>
                <a:cs typeface="+mn-cs"/>
                <a:hlinkClick r:id="rId3"/>
              </a:rPr>
              <a:t>gae@seduc.go.gov.br</a:t>
            </a:r>
            <a:endParaRPr lang="pt-BR" sz="28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800" dirty="0">
                <a:latin typeface="+mn-lt"/>
                <a:cs typeface="+mn-cs"/>
              </a:rPr>
              <a:t>Telefones: (62) 3201-3128/ (62) 3201-3123</a:t>
            </a:r>
          </a:p>
          <a:p>
            <a:pPr marL="640080" lvl="1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2800" b="1" dirty="0">
                <a:latin typeface="+mn-lt"/>
                <a:cs typeface="+mn-cs"/>
              </a:rPr>
              <a:t>Fax:</a:t>
            </a:r>
            <a:r>
              <a:rPr lang="pt-BR" sz="2800" dirty="0">
                <a:latin typeface="+mn-lt"/>
                <a:cs typeface="+mn-cs"/>
              </a:rPr>
              <a:t> 3201-3040/3041/3044</a:t>
            </a:r>
          </a:p>
          <a:p>
            <a:pPr marL="640080" lvl="1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pt-BR" sz="2800" dirty="0">
                <a:latin typeface="+mn-lt"/>
                <a:cs typeface="+mn-cs"/>
              </a:rPr>
              <a:t>Visite nossa página: </a:t>
            </a:r>
            <a:r>
              <a:rPr lang="pt-BR" sz="2800" dirty="0">
                <a:latin typeface="+mn-lt"/>
                <a:cs typeface="+mn-cs"/>
                <a:hlinkClick r:id="rId4"/>
              </a:rPr>
              <a:t>www.educacao.go.gov.br</a:t>
            </a:r>
            <a:endParaRPr lang="pt-BR" sz="28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</a:p>
          <a:p>
            <a:pPr marL="640080" lvl="1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pt-BR" sz="2100" dirty="0">
              <a:latin typeface="+mn-lt"/>
              <a:cs typeface="+mn-cs"/>
            </a:endParaRPr>
          </a:p>
          <a:p>
            <a:pPr marL="1463040" lvl="4" indent="-1828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" pitchFamily="2" charset="2"/>
              <a:buNone/>
              <a:defRPr/>
            </a:pPr>
            <a:r>
              <a:rPr lang="pt-BR" sz="1600" dirty="0">
                <a:latin typeface="+mn-lt"/>
                <a:cs typeface="+mn-cs"/>
              </a:rPr>
              <a:t>	</a:t>
            </a:r>
          </a:p>
        </p:txBody>
      </p:sp>
      <p:sp>
        <p:nvSpPr>
          <p:cNvPr id="2969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611188" y="771518"/>
            <a:ext cx="8183562" cy="1657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cap="none" dirty="0" smtClean="0">
                <a:solidFill>
                  <a:srgbClr val="FF8E49"/>
                </a:solidFill>
              </a:rPr>
              <a:t>OBRIGADA!</a:t>
            </a:r>
            <a:br>
              <a:rPr lang="pt-BR" cap="none" dirty="0" smtClean="0">
                <a:solidFill>
                  <a:srgbClr val="FF8E49"/>
                </a:solidFill>
              </a:rPr>
            </a:br>
            <a:r>
              <a:rPr lang="pt-BR" cap="none" dirty="0" smtClean="0">
                <a:solidFill>
                  <a:srgbClr val="FF8E49"/>
                </a:solidFill>
              </a:rPr>
              <a:t>GERÊNCIA DA MERENDA ESCOLAR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77217"/>
            <a:ext cx="6643734" cy="553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42844" y="714356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800" dirty="0" smtClean="0"/>
              <a:t>Relatório de processamento – por subsecretaria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44" y="785794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 smtClean="0"/>
              <a:t>Relatório dos processamentos da escola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0" y="1433817"/>
            <a:ext cx="9016862" cy="44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158" y="2285992"/>
            <a:ext cx="8286808" cy="189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PROESCOLA</a:t>
            </a:r>
          </a:p>
          <a:p>
            <a:pPr algn="ctr">
              <a:spcBef>
                <a:spcPct val="0"/>
              </a:spcBef>
              <a:defRPr/>
            </a:pPr>
            <a:r>
              <a:rPr lang="pt-BR" sz="3300" b="1" dirty="0" smtClean="0"/>
              <a:t> </a:t>
            </a:r>
            <a:r>
              <a:rPr lang="pt-BR" sz="3300" b="1" dirty="0" smtClean="0"/>
              <a:t>(Programa Estadual Dinheiro Direto na Escola)</a:t>
            </a:r>
            <a:endParaRPr lang="pt-BR" sz="33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3"/>
          <p:cNvSpPr txBox="1">
            <a:spLocks/>
          </p:cNvSpPr>
          <p:nvPr/>
        </p:nvSpPr>
        <p:spPr>
          <a:xfrm>
            <a:off x="2428860" y="4572008"/>
            <a:ext cx="4057650" cy="92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</a:rPr>
              <a:t>SONIA HELENA PEREIRA DOS SANTOS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99989"/>
            <a:ext cx="88582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O PROESCOLA (Programa Estadual Dinheiro Direto na Escola)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Conceito: </a:t>
            </a:r>
          </a:p>
          <a:p>
            <a:pPr lvl="1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Sistema de repasse de forma descentralizada de transferência dos recursos financeiros destinados à rede pública de ensino, através de uma conta-corrente em nome da Unidade Executora dos Conselhos Escolares.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Fontes: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SE/QE; FUNDEB/ TE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75726"/>
            <a:ext cx="8572560" cy="50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Setores envolvidos: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Unidades Escolares – Aluno – Origem e finalidade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Subsecretaria Regional de Educação – Supervisiona e envia dados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Coordenação de Desenvolvimento e Avaliação – Valida e destaca unidades escolares habilitados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SIGE – Alimenta o Sistema de Repasse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Coordenação de Planejamento e Programação – Elaboração de Portaria de repasse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Divisão de Prestação de Contas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Gerência Orçamentária – transfere o recurso financeiro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Unidades Escolares – Aplicação de recursos e melhoria do ensino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Divisão de Prestação de Contas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SIIGNET – Sistemas de Repasse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09227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Objetivo: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Prestar assistência financeira, em caráter suplementar, às escolas públicas: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Ensino Fundamental, Médio, Especial, Profissional e de Jovens e Adultos; e as escolas qualificadas como entidades filantrópicas ou por elas mantidas.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Categorias: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Despesa de Capital (20%) – aquisição de bens que se agregam ao patrimônio da escola (equipamentos, mobiliário, acervo bibliográfico e materiais duráveis)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Despesa de Custeio (80%) – aquisição de materiais de pouca durabilidade (materiais de consumo e expediente, pagamento de prestação de serviços).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2335</Words>
  <Application>Microsoft Office PowerPoint</Application>
  <PresentationFormat>Apresentação na tela (4:3)</PresentationFormat>
  <Paragraphs>256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 PROGRAMA NACIONAL DE ALIMENTAÇÃO ESCOLAR EM GOIÁS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O TRABALHO DE ACOMPANHAMENTO E MONITORAMENTO DO PROGRAMA</vt:lpstr>
      <vt:lpstr>Slide 27</vt:lpstr>
      <vt:lpstr>Slide 28</vt:lpstr>
      <vt:lpstr>PRESTAÇÃO DE CONTAS</vt:lpstr>
      <vt:lpstr>Slide 30</vt:lpstr>
      <vt:lpstr>Slide 31</vt:lpstr>
      <vt:lpstr>Slide 32</vt:lpstr>
      <vt:lpstr>PROCESSO DE TRANSFERÊNCIA DE RECURSOS GERÊNCIA DA MERENDA ESCOLAR Fluxo repetido por 10 meses no ano </vt:lpstr>
      <vt:lpstr>PROCESSO DE TRANSFERÊNCIA DE RECURSOS GERÊNCIA DA MERENDA ESCOLAR Prestação de Contas Mensal da U. E.</vt:lpstr>
      <vt:lpstr>PROCESSO DE TRANSFERÊNCIA DE RECURSOS GERÊNCIA DA MERENDA ESCOLAR Prestação de Contas Anual</vt:lpstr>
      <vt:lpstr>OBRIGADA! GERÊNCIA DA MERENDA ESCOLAR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renato.souza</dc:creator>
  <cp:lastModifiedBy>Sergio Dias Borges</cp:lastModifiedBy>
  <cp:revision>62</cp:revision>
  <dcterms:created xsi:type="dcterms:W3CDTF">2010-04-15T13:36:18Z</dcterms:created>
  <dcterms:modified xsi:type="dcterms:W3CDTF">2010-04-23T18:55:03Z</dcterms:modified>
</cp:coreProperties>
</file>